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9" r:id="rId5"/>
    <p:sldId id="271" r:id="rId6"/>
    <p:sldId id="259" r:id="rId7"/>
    <p:sldId id="260" r:id="rId8"/>
    <p:sldId id="268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33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8" autoAdjust="0"/>
    <p:restoredTop sz="94671" autoAdjust="0"/>
  </p:normalViewPr>
  <p:slideViewPr>
    <p:cSldViewPr>
      <p:cViewPr varScale="1">
        <p:scale>
          <a:sx n="79" d="100"/>
          <a:sy n="79" d="100"/>
        </p:scale>
        <p:origin x="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5B9ED114-F166-4A53-9296-CBE97D63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7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930BF-87AE-44B8-8419-8E7A44DC1DC5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22ADF-55D0-4C0C-ABFB-EC529C435B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2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2ADF-55D0-4C0C-ABFB-EC529C435B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CCN video</a:t>
            </a:r>
            <a:r>
              <a:rPr lang="en-US" baseline="0" dirty="0" smtClean="0"/>
              <a:t> on dress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2ADF-55D0-4C0C-ABFB-EC529C435B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Utilize “stars”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22ADF-55D0-4C0C-ABFB-EC529C435B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0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070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070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070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2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072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3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074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5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075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5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6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6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6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6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6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076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076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7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7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7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07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077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077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077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CD6B0D-F92F-408A-AE7F-6CD5038F9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70" grpId="0"/>
      <p:bldP spid="20077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077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07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07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E208-CB28-420E-B9DC-B3C741DC0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92D5-0B36-4111-9F45-C7CE52A46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110C80-B6BA-4052-8786-95EA11EB3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570F3-F4B0-44EA-9846-7EA7033DE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933C-9183-46F5-96FA-86A4454FE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21909-E42F-4F7A-8AFB-474E5F02B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6459D-5BC9-4658-9E96-A24D6B61F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5EF4-0CA3-4468-8D03-2ED3A362F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2C1A1-ABCF-4693-999F-DF7031BB9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C1C69-089A-47E8-BF93-ED87B0F7A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286A1-24F8-4459-A5CB-22DFC6AF7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968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96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968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96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69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96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71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97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73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97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974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9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7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97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97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7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97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97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F6F3D9-1BD1-4A4C-9307-9A68C151B6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9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9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9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7" grpId="0"/>
      <p:bldP spid="19974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97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97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97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97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97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9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R-IhZJOq3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tDhbLdFJAF4&amp;feature=channe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central.com/CCNEngine/CareerAdviceVideos.cfm?SecTag=m5vksymtpo&amp;VideoID=10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971800"/>
            <a:ext cx="7772400" cy="1349375"/>
          </a:xfrm>
        </p:spPr>
        <p:txBody>
          <a:bodyPr/>
          <a:lstStyle/>
          <a:p>
            <a:r>
              <a:rPr lang="en-US" sz="8000" b="1">
                <a:solidFill>
                  <a:schemeClr val="hlink"/>
                </a:solidFill>
                <a:latin typeface="Copperplate Gothic Bold" pitchFamily="34" charset="0"/>
              </a:rPr>
              <a:t>Interviewing Techniques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hlink"/>
                </a:solidFill>
                <a:latin typeface="Copperplate Gothic Bold" pitchFamily="34" charset="0"/>
              </a:rPr>
              <a:t>Questions to consider asking the employer</a:t>
            </a:r>
          </a:p>
        </p:txBody>
      </p:sp>
      <p:sp>
        <p:nvSpPr>
          <p:cNvPr id="8360" name="Text Box 168"/>
          <p:cNvSpPr txBox="1">
            <a:spLocks noChangeArrowheads="1"/>
          </p:cNvSpPr>
          <p:nvPr/>
        </p:nvSpPr>
        <p:spPr bwMode="auto">
          <a:xfrm>
            <a:off x="1905000" y="243840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ahoma" pitchFamily="34" charset="0"/>
            </a:endParaRPr>
          </a:p>
        </p:txBody>
      </p:sp>
      <p:sp>
        <p:nvSpPr>
          <p:cNvPr id="8362" name="Text Box 170"/>
          <p:cNvSpPr txBox="1">
            <a:spLocks noChangeArrowheads="1"/>
          </p:cNvSpPr>
          <p:nvPr/>
        </p:nvSpPr>
        <p:spPr bwMode="auto">
          <a:xfrm>
            <a:off x="609600" y="1676400"/>
            <a:ext cx="8153400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What future changes do you see for this company?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What makes your company different from the others?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How do you describe the most successful employees in the company?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What impact or relationship does the organization have within the local community?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How do you prefer to supervise your employees?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How does this job fit into the mission of the organization, company performance, and it’s standards?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How does the evaluation process work?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What qualifications or skills are necessary to be successful in this position and why?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What are the next steps in the search process? Can I provide you any additional information?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524000"/>
            <a:ext cx="5943600" cy="4465638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tx1"/>
                </a:solidFill>
                <a:effectLst/>
              </a:rPr>
              <a:t>Lack of knowledge and preparation</a:t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>No career direction</a:t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>No enthusiasm</a:t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>Vague answers</a:t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>Very frigid</a:t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>Know-it-all attitude</a:t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endParaRPr lang="en-US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Reason recruiters give for rejecting a candidate</a:t>
            </a:r>
            <a:endParaRPr lang="en-US" sz="48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  <p:pic>
        <p:nvPicPr>
          <p:cNvPr id="9221" name="Picture 5" descr="MCj009789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1978025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r>
              <a:rPr lang="en-US" sz="3600" b="1">
                <a:solidFill>
                  <a:schemeClr val="hlink"/>
                </a:solidFill>
                <a:latin typeface="Copperplate Gothic Bold" pitchFamily="34" charset="0"/>
              </a:rPr>
              <a:t>The Follow up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70866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Why a Thank You Letter?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i="1">
                <a:latin typeface="Tahoma" pitchFamily="34" charset="0"/>
              </a:rPr>
              <a:t>Expresses your appreciation for the opportunity to talk with the interviewer.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i="1">
                <a:latin typeface="Tahoma" pitchFamily="34" charset="0"/>
              </a:rPr>
              <a:t>Serves as a reminder to the employer about your qualifications and interest in the position.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i="1">
                <a:latin typeface="Tahoma" pitchFamily="34" charset="0"/>
              </a:rPr>
              <a:t>Leaves a favorable impression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i="1">
                <a:latin typeface="Tahoma" pitchFamily="34" charset="0"/>
              </a:rPr>
              <a:t>Can help you stand out amongst the rest of the candidates</a:t>
            </a:r>
          </a:p>
        </p:txBody>
      </p:sp>
      <p:pic>
        <p:nvPicPr>
          <p:cNvPr id="10245" name="Picture 5" descr="MCj04315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81000"/>
            <a:ext cx="1905000" cy="1873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  <a:latin typeface="Copperplate Gothic Bold" pitchFamily="34" charset="0"/>
              </a:rPr>
              <a:t>Purpose of an Interview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Employers are looking at </a:t>
            </a:r>
            <a:r>
              <a:rPr lang="en-US" sz="2000" b="1" u="sng" dirty="0">
                <a:solidFill>
                  <a:schemeClr val="hlink"/>
                </a:solidFill>
              </a:rPr>
              <a:t>two major</a:t>
            </a:r>
            <a:r>
              <a:rPr lang="en-US" sz="2000" dirty="0">
                <a:solidFill>
                  <a:schemeClr val="tx2"/>
                </a:solidFill>
              </a:rPr>
              <a:t> aspects when scheduling an interview:</a:t>
            </a:r>
          </a:p>
          <a:p>
            <a:pPr marL="609600" indent="-609600">
              <a:buFontTx/>
              <a:buAutoNum type="arabicParenR"/>
            </a:pPr>
            <a:r>
              <a:rPr lang="en-US" sz="2000" b="1" dirty="0"/>
              <a:t>How well are you suited for the job?</a:t>
            </a:r>
          </a:p>
          <a:p>
            <a:pPr marL="609600" indent="-609600">
              <a:buFontTx/>
              <a:buAutoNum type="arabicParenR"/>
            </a:pPr>
            <a:r>
              <a:rPr lang="en-US" sz="2000" b="1" dirty="0"/>
              <a:t>Are you genuinely interested in the employer and the position?</a:t>
            </a:r>
          </a:p>
          <a:p>
            <a:pPr marL="609600" indent="-609600">
              <a:buFontTx/>
              <a:buNone/>
            </a:pPr>
            <a:endParaRPr lang="en-US" sz="2000" b="1" dirty="0"/>
          </a:p>
          <a:p>
            <a:pPr marL="609600" indent="-609600" algn="ctr">
              <a:buFontTx/>
              <a:buNone/>
            </a:pPr>
            <a:r>
              <a:rPr lang="en-US" sz="2400" b="1" i="1" dirty="0">
                <a:solidFill>
                  <a:srgbClr val="FFFF00"/>
                </a:solidFill>
              </a:rPr>
              <a:t>The interview is an exchange of information between the employer and respective candidate; where each is trying to get enough information to see if the position is a good match for both parties</a:t>
            </a:r>
            <a:r>
              <a:rPr lang="en-US" sz="2000" b="1" dirty="0"/>
              <a:t>.</a:t>
            </a:r>
          </a:p>
          <a:p>
            <a:pPr marL="609600" indent="-609600"/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  <a:latin typeface="Copperplate Gothic Bold" pitchFamily="34" charset="0"/>
              </a:rPr>
              <a:t>WHAT TO EXPECT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61722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You need to be able to handle a variety of interview formats.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Most </a:t>
            </a:r>
            <a:r>
              <a:rPr lang="en-US" sz="1800" i="1" u="sng" dirty="0"/>
              <a:t>initial </a:t>
            </a:r>
            <a:r>
              <a:rPr lang="en-US" sz="1800" dirty="0"/>
              <a:t>interviews will have the following structure</a:t>
            </a:r>
            <a:r>
              <a:rPr lang="en-US" sz="1800" b="1" dirty="0"/>
              <a:t>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Ice breakers (Reception stage)		2-5 min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Interviewing questions (Information exchange)	10-12 min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Applicants’ questions (Your turn)		8-10 min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Closing remarks (Closing stage)		2-3 min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rgbClr val="FFFF00"/>
                </a:solidFill>
              </a:rPr>
              <a:t>TOTAL TIME 				30 min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chemeClr val="hlink"/>
                </a:solidFill>
              </a:rPr>
              <a:t>What is the interviewer looking for?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</a:rPr>
              <a:t>PREPARED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</a:rPr>
              <a:t>PERSONALITY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</a:rPr>
              <a:t>CAREER GOALS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</a:rPr>
              <a:t>COMMUNTICATION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</a:rPr>
              <a:t>APPEARANCE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hlink"/>
                </a:solidFill>
              </a:rPr>
              <a:t>EXPERIENCE</a:t>
            </a: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hlink"/>
              </a:solidFill>
            </a:endParaRPr>
          </a:p>
        </p:txBody>
      </p:sp>
      <p:pic>
        <p:nvPicPr>
          <p:cNvPr id="4101" name="Picture 5" descr="BD0558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05600" y="3733800"/>
            <a:ext cx="1981200" cy="2667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2133600"/>
            <a:ext cx="7772400" cy="1736725"/>
          </a:xfrm>
        </p:spPr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GOOD, THE BAD &amp; THE UGLY 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038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http://www.youtube.com/watch?v=qR-IhZJOq3U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6482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http://www.youtube.com/watch?v=tDhbLdFJAF4&amp;feature=channel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DRESS FOR SUCCESS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505200"/>
            <a:ext cx="8077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/>
              <a:t>http://</a:t>
            </a:r>
            <a:r>
              <a:rPr lang="en-US" sz="1200" i="1" dirty="0" smtClean="0">
                <a:hlinkClick r:id="rId3"/>
              </a:rPr>
              <a:t>www.studentcentral.com/CCNEngine/CareerAdviceVideos.cfm?SecTag=m5vksymtpo&amp;VideoID=103</a:t>
            </a:r>
            <a:endParaRPr lang="en-US" sz="1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hlink"/>
                </a:solidFill>
                <a:latin typeface="Copperplate Gothic Bold" pitchFamily="34" charset="0"/>
              </a:rPr>
              <a:t>Preparation Builds </a:t>
            </a:r>
            <a:r>
              <a:rPr lang="en-US" sz="4000" b="1" u="sng">
                <a:solidFill>
                  <a:schemeClr val="hlink"/>
                </a:solidFill>
                <a:latin typeface="Copperplate Gothic Bold" pitchFamily="34" charset="0"/>
              </a:rPr>
              <a:t>Confidence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2400" dirty="0"/>
              <a:t>Use your resume as a guide </a:t>
            </a:r>
          </a:p>
          <a:p>
            <a:r>
              <a:rPr lang="en-US" sz="2400" dirty="0"/>
              <a:t>Write a list of your most positive attributes and skills</a:t>
            </a:r>
          </a:p>
          <a:p>
            <a:r>
              <a:rPr lang="en-US" sz="2400" dirty="0"/>
              <a:t>Dress appropriately </a:t>
            </a:r>
          </a:p>
          <a:p>
            <a:r>
              <a:rPr lang="en-US" sz="2400" dirty="0"/>
              <a:t>Arrive </a:t>
            </a:r>
            <a:r>
              <a:rPr lang="en-US" sz="2400" b="1" i="1" dirty="0"/>
              <a:t>at least 5-10</a:t>
            </a:r>
            <a:r>
              <a:rPr lang="en-US" sz="2400" dirty="0"/>
              <a:t> minutes </a:t>
            </a:r>
            <a:r>
              <a:rPr lang="en-US" sz="2400" b="1" i="1" dirty="0"/>
              <a:t>early</a:t>
            </a:r>
          </a:p>
          <a:p>
            <a:r>
              <a:rPr lang="en-US" sz="2400" dirty="0"/>
              <a:t>Utilize Career Services for preparation materials</a:t>
            </a:r>
          </a:p>
          <a:p>
            <a:r>
              <a:rPr lang="en-US" sz="2400" dirty="0"/>
              <a:t>Participate in a mock interview session</a:t>
            </a:r>
          </a:p>
          <a:p>
            <a:r>
              <a:rPr lang="en-US" sz="2400" dirty="0"/>
              <a:t>Articulate competencies related to the job</a:t>
            </a:r>
          </a:p>
          <a:p>
            <a:r>
              <a:rPr lang="en-US" sz="2400" dirty="0"/>
              <a:t>Be aware of communications –</a:t>
            </a:r>
            <a:r>
              <a:rPr lang="en-US" sz="2400" i="1" dirty="0"/>
              <a:t>verbal &amp; non-verbal</a:t>
            </a:r>
          </a:p>
          <a:p>
            <a:r>
              <a:rPr lang="en-US" sz="2400" i="1" dirty="0"/>
              <a:t>RESEARCH, RESEARCH, RESEARCH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dirty="0"/>
              <a:t>Above all-</a:t>
            </a:r>
            <a:r>
              <a:rPr lang="en-US" sz="2400" b="1" dirty="0"/>
              <a:t> </a:t>
            </a:r>
            <a:r>
              <a:rPr lang="en-US" sz="3600" b="1" i="1" u="sng" dirty="0">
                <a:solidFill>
                  <a:srgbClr val="FFFF00"/>
                </a:solidFill>
              </a:rPr>
              <a:t>BE YOURSELF!!</a:t>
            </a:r>
          </a:p>
          <a:p>
            <a:pPr>
              <a:buFont typeface="Wingdings" pitchFamily="2" charset="2"/>
              <a:buNone/>
            </a:pPr>
            <a:endParaRPr lang="en-US" sz="3600" b="1" i="1" u="sng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 b="1" i="1" u="sng" dirty="0">
              <a:solidFill>
                <a:srgbClr val="FFFF00"/>
              </a:solidFill>
            </a:endParaRPr>
          </a:p>
          <a:p>
            <a:endParaRPr lang="en-US" sz="2800" b="1" i="1" u="sng" dirty="0">
              <a:solidFill>
                <a:schemeClr val="bg1"/>
              </a:solidFill>
            </a:endParaRPr>
          </a:p>
          <a:p>
            <a:endParaRPr lang="en-US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7838"/>
            <a:ext cx="8229600" cy="563562"/>
          </a:xfrm>
        </p:spPr>
        <p:txBody>
          <a:bodyPr/>
          <a:lstStyle/>
          <a:p>
            <a:r>
              <a:rPr lang="en-US" sz="3200" b="1">
                <a:solidFill>
                  <a:schemeClr val="hlink"/>
                </a:solidFill>
                <a:latin typeface="Copperplate Gothic Bold" pitchFamily="34" charset="0"/>
              </a:rPr>
              <a:t>Sample Interview Questions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239000" cy="740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Tell me a little about yourself.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Why are you interested in this position?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Give five adjectives that best describe you.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If I were to ask your best friend to describe you, what would they say?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Give me an example of an accomplishment and why you’re proud of it?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What is the greatest challenge you’ve had to face and how did you handle the situation?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 smtClean="0">
                <a:latin typeface="Tahoma" pitchFamily="34" charset="0"/>
              </a:rPr>
              <a:t>Please offer an example of your leadership skills/abilities.</a:t>
            </a:r>
            <a:endParaRPr lang="en-US" sz="1700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700" dirty="0" smtClean="0">
                <a:latin typeface="Tahoma" pitchFamily="34" charset="0"/>
              </a:rPr>
              <a:t>Please offer a time when you have received criticism for your work and how did you handle it?</a:t>
            </a:r>
            <a:endParaRPr lang="en-US" sz="1700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700" dirty="0" smtClean="0">
                <a:latin typeface="Tahoma" pitchFamily="34" charset="0"/>
              </a:rPr>
              <a:t>What types of co-curricular activities have you been involved while in school/working/in the past?</a:t>
            </a:r>
            <a:endParaRPr lang="en-US" sz="1700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Which of your past job experiences has best prepared you for this position and why?</a:t>
            </a:r>
          </a:p>
          <a:p>
            <a:pPr eaLnBrk="1" hangingPunct="1">
              <a:spcBef>
                <a:spcPct val="50000"/>
              </a:spcBef>
            </a:pPr>
            <a:r>
              <a:rPr lang="en-US" sz="1700" dirty="0">
                <a:latin typeface="Tahoma" pitchFamily="34" charset="0"/>
              </a:rPr>
              <a:t>Sell yourself-why should I hire you?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</p:txBody>
      </p:sp>
      <p:pic>
        <p:nvPicPr>
          <p:cNvPr id="6148" name="Picture 4" descr="BD0610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143000"/>
            <a:ext cx="919163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Copperplate Gothic Bold" pitchFamily="34" charset="0"/>
              </a:rPr>
              <a:t>S.T.A.R. METHOD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FF00"/>
                </a:solidFill>
              </a:rPr>
              <a:t>S</a:t>
            </a:r>
            <a:r>
              <a:rPr lang="en-US" sz="2800" b="1" dirty="0">
                <a:solidFill>
                  <a:schemeClr val="hlink"/>
                </a:solidFill>
              </a:rPr>
              <a:t>ituation or  </a:t>
            </a:r>
            <a:r>
              <a:rPr lang="en-US" sz="2800" b="1" dirty="0">
                <a:solidFill>
                  <a:srgbClr val="FFFF00"/>
                </a:solidFill>
              </a:rPr>
              <a:t>T</a:t>
            </a:r>
            <a:r>
              <a:rPr lang="en-US" sz="2800" b="1" dirty="0">
                <a:solidFill>
                  <a:schemeClr val="hlink"/>
                </a:solidFill>
              </a:rPr>
              <a:t>ask</a:t>
            </a:r>
            <a:r>
              <a:rPr lang="en-US" sz="2800" b="1" dirty="0"/>
              <a:t> 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Describe </a:t>
            </a:r>
            <a:r>
              <a:rPr lang="en-US" sz="1800" dirty="0"/>
              <a:t>the situation that you were in or the task </a:t>
            </a:r>
            <a:endParaRPr lang="en-US" sz="1800" dirty="0" smtClean="0"/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b="1" dirty="0" smtClean="0"/>
              <a:t>BE SPECIFIC!!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Can be from previous </a:t>
            </a:r>
            <a:r>
              <a:rPr lang="en-US" sz="1800" dirty="0"/>
              <a:t>job, </a:t>
            </a:r>
            <a:r>
              <a:rPr lang="en-US" sz="1800" dirty="0" smtClean="0"/>
              <a:t>volunteer </a:t>
            </a:r>
            <a:r>
              <a:rPr lang="en-US" sz="1800" dirty="0"/>
              <a:t>experience, or any relevant </a:t>
            </a:r>
            <a:r>
              <a:rPr lang="en-US" sz="1800" dirty="0" smtClean="0"/>
              <a:t>event</a:t>
            </a: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FF00"/>
                </a:solidFill>
              </a:rPr>
              <a:t>A</a:t>
            </a:r>
            <a:r>
              <a:rPr lang="en-US" sz="2800" b="1" dirty="0">
                <a:solidFill>
                  <a:schemeClr val="hlink"/>
                </a:solidFill>
              </a:rPr>
              <a:t>ction you took</a:t>
            </a:r>
            <a:r>
              <a:rPr lang="en-US" sz="2800" b="1" dirty="0"/>
              <a:t> 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Describe </a:t>
            </a:r>
            <a:r>
              <a:rPr lang="en-US" sz="1800" dirty="0"/>
              <a:t>the action you took and </a:t>
            </a:r>
            <a:r>
              <a:rPr lang="en-US" sz="1800" dirty="0" smtClean="0"/>
              <a:t>stay focused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Can be individual or collaborative effort within a team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Don't </a:t>
            </a:r>
            <a:r>
              <a:rPr lang="en-US" sz="1800" dirty="0"/>
              <a:t>tell what you might do, tell what you </a:t>
            </a:r>
            <a:r>
              <a:rPr lang="en-US" sz="1800" dirty="0" smtClean="0"/>
              <a:t>did</a:t>
            </a:r>
            <a:endParaRPr lang="en-US" sz="1800" dirty="0"/>
          </a:p>
          <a:p>
            <a:pPr marL="0" indent="0">
              <a:lnSpc>
                <a:spcPct val="80000"/>
              </a:lnSpc>
              <a:buClr>
                <a:srgbClr val="FFFF00"/>
              </a:buClr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R</a:t>
            </a:r>
            <a:r>
              <a:rPr lang="en-US" sz="2800" b="1" dirty="0">
                <a:solidFill>
                  <a:schemeClr val="hlink"/>
                </a:solidFill>
              </a:rPr>
              <a:t>esults you achieved</a:t>
            </a:r>
            <a:r>
              <a:rPr lang="en-US" sz="2800" b="1" dirty="0"/>
              <a:t> 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What are the result(s)?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What </a:t>
            </a:r>
            <a:r>
              <a:rPr lang="en-US" sz="1800" dirty="0"/>
              <a:t>did you accomplish? </a:t>
            </a:r>
            <a:endParaRPr lang="en-US" sz="1800" dirty="0" smtClean="0"/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1800" dirty="0" smtClean="0"/>
              <a:t>Think of ways to quantify your results – percentages, people, etc.</a:t>
            </a:r>
            <a:endParaRPr lang="en-US" sz="1800" dirty="0"/>
          </a:p>
        </p:txBody>
      </p:sp>
      <p:pic>
        <p:nvPicPr>
          <p:cNvPr id="206852" name="Picture 4" descr="MCj04315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143000" cy="1143000"/>
          </a:xfrm>
          <a:prstGeom prst="rect">
            <a:avLst/>
          </a:prstGeom>
          <a:noFill/>
        </p:spPr>
      </p:pic>
      <p:pic>
        <p:nvPicPr>
          <p:cNvPr id="206853" name="Picture 5" descr="MCj04315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81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990600"/>
          </a:xfrm>
        </p:spPr>
        <p:txBody>
          <a:bodyPr/>
          <a:lstStyle/>
          <a:p>
            <a:r>
              <a:rPr lang="en-US" sz="3600" b="1">
                <a:solidFill>
                  <a:schemeClr val="hlink"/>
                </a:solidFill>
                <a:latin typeface="Copperplate Gothic Bold" pitchFamily="34" charset="0"/>
              </a:rPr>
              <a:t>Best approach to answering the tough questions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76400"/>
            <a:ext cx="7086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FF00"/>
                </a:solidFill>
              </a:rPr>
              <a:t>There is no single right answer.</a:t>
            </a:r>
          </a:p>
          <a:p>
            <a:pPr>
              <a:lnSpc>
                <a:spcPct val="80000"/>
              </a:lnSpc>
            </a:pPr>
            <a:r>
              <a:rPr lang="en-US" sz="1800" i="1" dirty="0"/>
              <a:t>It’s how you answer vs. exact content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FF00"/>
                </a:solidFill>
              </a:rPr>
              <a:t>Give details and examples</a:t>
            </a:r>
            <a:r>
              <a:rPr lang="en-US" sz="1800" dirty="0">
                <a:solidFill>
                  <a:srgbClr val="FFFF00"/>
                </a:solidFill>
              </a:rPr>
              <a:t>.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i="1" dirty="0"/>
              <a:t>General response can be too vague or boring. You need to be specific. Details illustrate your points and make answers more </a:t>
            </a:r>
            <a:r>
              <a:rPr lang="en-US" sz="1800" i="1" u="sng" dirty="0"/>
              <a:t>vivid </a:t>
            </a:r>
            <a:r>
              <a:rPr lang="en-US" sz="1800" i="1" dirty="0"/>
              <a:t>and </a:t>
            </a:r>
            <a:r>
              <a:rPr lang="en-US" sz="1800" i="1" u="sng" dirty="0"/>
              <a:t>memorable</a:t>
            </a:r>
            <a:r>
              <a:rPr lang="en-US" sz="1800" i="1" dirty="0"/>
              <a:t>. Respond directly and concisely.</a:t>
            </a:r>
          </a:p>
          <a:p>
            <a:pPr>
              <a:lnSpc>
                <a:spcPct val="80000"/>
              </a:lnSpc>
            </a:pPr>
            <a:endParaRPr lang="en-US" sz="1800" i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FF00"/>
                </a:solidFill>
              </a:rPr>
              <a:t>Keep the position in mind.</a:t>
            </a:r>
          </a:p>
          <a:p>
            <a:pPr>
              <a:lnSpc>
                <a:spcPct val="80000"/>
              </a:lnSpc>
            </a:pPr>
            <a:r>
              <a:rPr lang="en-US" sz="1800" i="1" dirty="0"/>
              <a:t>Answers should be relevant to the type of job you are interested in. </a:t>
            </a:r>
          </a:p>
          <a:p>
            <a:pPr>
              <a:lnSpc>
                <a:spcPct val="80000"/>
              </a:lnSpc>
            </a:pPr>
            <a:endParaRPr lang="en-US" sz="1800" i="1" dirty="0"/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FF00"/>
                </a:solidFill>
              </a:rPr>
              <a:t>Don’t look for ulterior motives.</a:t>
            </a:r>
          </a:p>
          <a:p>
            <a:pPr>
              <a:lnSpc>
                <a:spcPct val="80000"/>
              </a:lnSpc>
            </a:pPr>
            <a:r>
              <a:rPr lang="en-US" sz="1800" i="1" dirty="0"/>
              <a:t>Some questions are asked purely out of curiosity from the employer and help you to relax. A </a:t>
            </a:r>
            <a:r>
              <a:rPr lang="en-US" sz="1800" i="1" u="sng" dirty="0"/>
              <a:t>genuine answer</a:t>
            </a:r>
            <a:r>
              <a:rPr lang="en-US" sz="1800" i="1" dirty="0"/>
              <a:t> is always more interesting!</a:t>
            </a:r>
          </a:p>
          <a:p>
            <a:pPr>
              <a:lnSpc>
                <a:spcPct val="80000"/>
              </a:lnSpc>
            </a:pPr>
            <a:endParaRPr lang="en-US" sz="1800" i="1" dirty="0"/>
          </a:p>
          <a:p>
            <a:pPr>
              <a:lnSpc>
                <a:spcPct val="80000"/>
              </a:lnSpc>
            </a:pPr>
            <a:r>
              <a:rPr lang="en-US" sz="1800" i="1" dirty="0"/>
              <a:t>And above all…</a:t>
            </a:r>
          </a:p>
          <a:p>
            <a:pPr>
              <a:lnSpc>
                <a:spcPct val="80000"/>
              </a:lnSpc>
            </a:pPr>
            <a:r>
              <a:rPr lang="en-US" i="1" dirty="0">
                <a:solidFill>
                  <a:srgbClr val="FFFF00"/>
                </a:solidFill>
              </a:rPr>
              <a:t>BE HONEST!!!</a:t>
            </a:r>
          </a:p>
          <a:p>
            <a:pPr>
              <a:lnSpc>
                <a:spcPct val="80000"/>
              </a:lnSpc>
            </a:pP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666</TotalTime>
  <Words>644</Words>
  <Application>Microsoft Office PowerPoint</Application>
  <PresentationFormat>On-screen Show (4:3)</PresentationFormat>
  <Paragraphs>114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Copperplate Gothic Bold</vt:lpstr>
      <vt:lpstr>Tahoma</vt:lpstr>
      <vt:lpstr>Times New Roman</vt:lpstr>
      <vt:lpstr>Wingdings</vt:lpstr>
      <vt:lpstr>Ripple</vt:lpstr>
      <vt:lpstr>Interviewing Techniques</vt:lpstr>
      <vt:lpstr>Purpose of an Interview</vt:lpstr>
      <vt:lpstr>WHAT TO EXPECT</vt:lpstr>
      <vt:lpstr>THE GOOD, THE BAD &amp; THE UGLY </vt:lpstr>
      <vt:lpstr>DRESS FOR SUCCESS</vt:lpstr>
      <vt:lpstr>Preparation Builds Confidence</vt:lpstr>
      <vt:lpstr>Sample Interview Questions</vt:lpstr>
      <vt:lpstr>S.T.A.R. METHOD</vt:lpstr>
      <vt:lpstr>Best approach to answering the tough questions</vt:lpstr>
      <vt:lpstr>Questions to consider asking the employer</vt:lpstr>
      <vt:lpstr>Lack of knowledge and preparation  No career direction  No enthusiasm  Vague answers  Very frigid  Know-it-all attitude </vt:lpstr>
      <vt:lpstr>The Follow up</vt:lpstr>
    </vt:vector>
  </TitlesOfParts>
  <Company>Mount Aloysius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Techniques</dc:title>
  <dc:creator>jrc</dc:creator>
  <cp:lastModifiedBy>SUSAN C. LEH</cp:lastModifiedBy>
  <cp:revision>48</cp:revision>
  <dcterms:created xsi:type="dcterms:W3CDTF">2005-08-26T19:25:27Z</dcterms:created>
  <dcterms:modified xsi:type="dcterms:W3CDTF">2017-01-19T17:19:02Z</dcterms:modified>
</cp:coreProperties>
</file>